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6405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44E7-8FEC-8D4A-80E9-D7C0AFABE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05A1C-38DE-3446-9A1E-84F903EA1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4ED5B-C9F3-FC42-9B2C-8542E911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A3F18-876C-F949-A1DB-DC62AD80A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3B1D6-BEE5-5A48-B9CF-29B23C1A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0559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1B2A-79F2-FE43-AEFA-A08A80EE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40E46-D928-BB4E-BFCD-1D299C9A1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6F326-F17A-AD4C-9970-1A18E4C2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6EE2-5C34-344D-9ED2-FB2FE876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25887-3812-224D-A6B9-017F31DA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7228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E56D2-7656-CF44-8431-3CEB2A100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6784F-5A67-0841-B2A9-8201DD632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3534C-E0D8-6943-B6FB-AEFE1064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7099-7CC5-394A-A4E9-B1ABBFB25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F9CBF-556F-8249-A4C8-23C9B280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082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280F-9847-8343-8A23-D314F7F3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258D3-763A-CA4F-A745-3DE7EEA97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9741A-079F-F44A-A2E7-D8E6A47A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02013-89D9-0A48-82E6-1A55D6DB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9DEF4-7DB9-4846-9860-E8ACA46A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7370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D149-2EB3-454C-83A9-635D14616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5A62B-F278-3B43-9437-9837875FF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ED3D4-0646-B04C-8C30-6E1CEC7E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55DF2-CE9C-D349-ACA9-F1EAF74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54E0F-0A3B-224C-9506-0B72B5714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8491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D670-66A3-554D-942E-E785AB58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C4E48-A41E-9440-B4B8-A5D67D089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39A04-6B5B-4741-8AD8-EDE6BD88F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C3B43-3842-FC41-83D5-4D0E72F1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48B87-015B-F248-AACF-6E4B2A21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7550D-FA43-3E47-A6C5-045F3D4F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5920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0149-C26F-2F47-85CE-D60B11E1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6B69C-1CCA-194D-B004-5FDEC22E4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7A220-DECC-5C45-8513-CEDDDF80E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0D47D-F649-964A-959A-D35FCDEC0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B2AF2-D781-3E46-9E79-097B94ED1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D22F9B-E03B-6341-A8EF-2CDC31570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D10A1-B579-C049-A768-2E3CE3E2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E494C-5A7C-AC49-8E43-B55E4AE7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3313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F1EE-55ED-E243-BFC0-BD595A3B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3A88E3-2F77-3F4E-9A24-B97C5E2C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99548-DA1A-074F-8578-95F775AFE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19E3B-C60E-9449-B573-2BE2491E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12647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73B2D-FEF8-9049-B105-3B2790CB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8D603-1B5F-2C41-906B-46EF4B73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4269-F242-2C46-931D-F64E9C71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0687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6001-3483-BA4F-AD70-F416229E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1E5A-E990-ED4A-AAC3-B1CAEBAC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B0678-A4CF-E04C-95B3-F28562D5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D6D1A-AF75-F34E-A2E3-4C619A85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FCD39-19F7-8E42-9242-E1C5F65E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DE44E-50AC-964D-95B9-BEC87425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0039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0EF2-09DB-4045-A92C-708794E8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BC28C-DAA4-4D4A-8B60-8425A8D67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BB668-BA15-4446-9B50-3554E3D94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A241E-F57C-BE44-AD01-8E4C64AD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08D18-E9CF-C24B-8195-4A7108FF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41DDD-F525-694C-BCCE-DCF65BF4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7442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54195-8698-C344-B9D0-9F14FBAC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FC9B0-6E59-354B-8684-CCC18BC26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5EDD8-C01E-774E-8B79-4CF27405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F514-BED5-224F-9FE3-281D948380F9}" type="datetimeFigureOut">
              <a:rPr lang="en-FR" smtClean="0"/>
              <a:t>18/09/2020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4B83D-9D2E-FF48-8701-DB985E0CA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12085-6450-A14C-8ACF-B02D678DB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039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19B3-5AC2-4D41-9BEE-36479830A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FR" sz="4800" b="1" dirty="0"/>
              <a:t>Numerical approximation for PDEs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45C97-4E65-314C-9A59-4FD1144C5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10430"/>
          </a:xfrm>
        </p:spPr>
        <p:txBody>
          <a:bodyPr/>
          <a:lstStyle/>
          <a:p>
            <a:r>
              <a:rPr lang="en-FR" dirty="0"/>
              <a:t>Introduction to numerical simulation </a:t>
            </a:r>
          </a:p>
          <a:p>
            <a:r>
              <a:rPr lang="en-FR" dirty="0"/>
              <a:t>V. Dolean (Victorita.Dolean@univ-cotedazur.fr)</a:t>
            </a:r>
          </a:p>
        </p:txBody>
      </p:sp>
    </p:spTree>
    <p:extLst>
      <p:ext uri="{BB962C8B-B14F-4D97-AF65-F5344CB8AC3E}">
        <p14:creationId xmlns:p14="http://schemas.microsoft.com/office/powerpoint/2010/main" val="407354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2E64-1C38-1945-A98C-32584639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752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Outline of 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71A9-EAE2-B34A-BEB3-3E19AB2F5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FR" dirty="0"/>
              <a:t> Explain what is mathematical modelling (about numerical modelling next week).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 Give an example of the simplest mathematical model (convection-diffusion equation)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 Define partial differential equations.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 Classify these equations and present their qualitative properties.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 Prove some important properties on well-chosen examples.</a:t>
            </a:r>
          </a:p>
          <a:p>
            <a:pPr marL="0" indent="0">
              <a:buNone/>
            </a:pPr>
            <a:r>
              <a:rPr lang="en-FR" b="1" dirty="0"/>
              <a:t>Remark</a:t>
            </a:r>
            <a:r>
              <a:rPr lang="en-FR" dirty="0"/>
              <a:t>: we don’t really do mathematical analysis at this stage.</a:t>
            </a:r>
          </a:p>
        </p:txBody>
      </p:sp>
    </p:spTree>
    <p:extLst>
      <p:ext uri="{BB962C8B-B14F-4D97-AF65-F5344CB8AC3E}">
        <p14:creationId xmlns:p14="http://schemas.microsoft.com/office/powerpoint/2010/main" val="3591975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129EF-59D9-B546-A4C9-204E79C7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8381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Example of modelling: convection-diffusion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EBCD2-B2A5-BB41-A964-ADF21D3D9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10511"/>
                <a:ext cx="10951723" cy="4766452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FR" sz="2400" dirty="0"/>
                  <a:t>Unknown function: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FR" sz="2400" dirty="0"/>
                  <a:t> 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FR" sz="2400" dirty="0"/>
                  <a:t> – time,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FR" sz="2400" dirty="0"/>
                  <a:t> – space variable)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dirty="0"/>
                  <a:t>Gradient (in space)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dirty="0"/>
                  <a:t>Divergence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dirty="0"/>
                  <a:t>Laplace operator</a:t>
                </a:r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EBCD2-B2A5-BB41-A964-ADF21D3D9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10511"/>
                <a:ext cx="10951723" cy="4766452"/>
              </a:xfrm>
              <a:blipFill>
                <a:blip r:embed="rId2"/>
                <a:stretch>
                  <a:fillRect l="-694" t="-132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F1E2C3-4FCA-0B45-8A8C-47009797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895" y="1949824"/>
            <a:ext cx="3500201" cy="1135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10C67-C809-6B47-AEEF-E1AF854EF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574" y="3320318"/>
            <a:ext cx="6124837" cy="1205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4D1058-92D9-344D-895B-26B46FF9C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743" y="4760778"/>
            <a:ext cx="3954699" cy="109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B86B-5188-B146-91D7-BA60AD56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569"/>
          </a:xfrm>
        </p:spPr>
        <p:txBody>
          <a:bodyPr>
            <a:normAutofit/>
          </a:bodyPr>
          <a:lstStyle/>
          <a:p>
            <a:pPr algn="ctr"/>
            <a:r>
              <a:rPr lang="en-FR" sz="3600" b="1" dirty="0"/>
              <a:t>Application of physical laws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456B7B-421F-2342-B25D-0F6E0AD5B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2211" y="2303371"/>
            <a:ext cx="5462759" cy="10564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6367A-00BF-694D-B5FC-5CC4ADBC0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409" y="3801809"/>
            <a:ext cx="3441694" cy="981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A3D65-3A56-CF4B-9B6E-2D1C7A3E9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723" y="5078073"/>
            <a:ext cx="2811065" cy="981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64A261-2978-9444-82AC-98FC02EF94E2}"/>
                  </a:ext>
                </a:extLst>
              </p:cNvPr>
              <p:cNvSpPr txBox="1"/>
              <p:nvPr/>
            </p:nvSpPr>
            <p:spPr>
              <a:xfrm>
                <a:off x="1183531" y="1228802"/>
                <a:ext cx="105156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FR" sz="2000" dirty="0"/>
                  <a:t>Physical quantities: temperature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FR" sz="2000" dirty="0"/>
                  <a:t>, heat flux </a:t>
                </a:r>
                <a:r>
                  <a:rPr lang="en-FR" sz="2000" i="1" dirty="0"/>
                  <a:t>q</a:t>
                </a:r>
                <a:r>
                  <a:rPr lang="en-FR" sz="2000" dirty="0"/>
                  <a:t>, thermic source term </a:t>
                </a:r>
                <a:r>
                  <a:rPr lang="en-FR" sz="2000" i="1" dirty="0"/>
                  <a:t>f</a:t>
                </a:r>
                <a:r>
                  <a:rPr lang="en-FR" sz="2000" dirty="0"/>
                  <a:t>, a physical constant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FR" sz="2000" dirty="0"/>
                  <a:t>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FR" sz="2000" dirty="0"/>
                  <a:t>Application of a physical law: in a general elementary volume V:</a:t>
                </a:r>
              </a:p>
              <a:p>
                <a:pPr algn="ctr"/>
                <a:r>
                  <a:rPr lang="en-GB" sz="2000" b="1" dirty="0">
                    <a:solidFill>
                      <a:srgbClr val="FF0000"/>
                    </a:solidFill>
                    <a:highlight>
                      <a:srgbClr val="C0C0C0"/>
                    </a:highlight>
                  </a:rPr>
                  <a:t>Variation in time = sources + losses or entries through the walls</a:t>
                </a:r>
                <a:endParaRPr lang="en-FR" sz="2000" b="1" dirty="0">
                  <a:solidFill>
                    <a:srgbClr val="FF0000"/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64A261-2978-9444-82AC-98FC02EF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31" y="1228802"/>
                <a:ext cx="10515600" cy="1015663"/>
              </a:xfrm>
              <a:prstGeom prst="rect">
                <a:avLst/>
              </a:prstGeom>
              <a:blipFill>
                <a:blip r:embed="rId5"/>
                <a:stretch>
                  <a:fillRect l="-483" t="-2469" b="-987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238BBD6-E9CB-764D-A127-4AE6ABF45904}"/>
              </a:ext>
            </a:extLst>
          </p:cNvPr>
          <p:cNvSpPr txBox="1"/>
          <p:nvPr/>
        </p:nvSpPr>
        <p:spPr>
          <a:xfrm>
            <a:off x="1183531" y="3498153"/>
            <a:ext cx="658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FR" sz="2000" dirty="0"/>
              <a:t>Application of Gauss’ theorem (or divergence theorem)</a:t>
            </a:r>
            <a:r>
              <a:rPr lang="en-FR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58AE8-D441-E844-B49B-C88E7D39C8F0}"/>
              </a:ext>
            </a:extLst>
          </p:cNvPr>
          <p:cNvSpPr txBox="1"/>
          <p:nvPr/>
        </p:nvSpPr>
        <p:spPr>
          <a:xfrm rot="10800000" flipV="1">
            <a:off x="1183531" y="4684005"/>
            <a:ext cx="992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GB" sz="2000" dirty="0"/>
              <a:t>We permute the derivative in time and the integral over V. The volume V is arbitrary</a:t>
            </a:r>
            <a:endParaRPr lang="en-FR" sz="2000" dirty="0"/>
          </a:p>
        </p:txBody>
      </p:sp>
    </p:spTree>
    <p:extLst>
      <p:ext uri="{BB962C8B-B14F-4D97-AF65-F5344CB8AC3E}">
        <p14:creationId xmlns:p14="http://schemas.microsoft.com/office/powerpoint/2010/main" val="192135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594A-3F85-3049-83C8-4950DD52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b="1" dirty="0"/>
              <a:t>Computational domain and unit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3D9A9-08BF-B94C-9727-E5B7D960A1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6153"/>
                <a:ext cx="10515600" cy="4610810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FR" dirty="0"/>
                  <a:t>By convention, the normal to the boundary is outward and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GB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m:rPr>
                        <m:lit/>
                      </m:rPr>
                      <a:rPr lang="en-GB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dirty="0"/>
                  <a:t>Notation for the boundary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FR" dirty="0"/>
                  <a:t>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3D9A9-08BF-B94C-9727-E5B7D960A1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6153"/>
                <a:ext cx="10515600" cy="4610810"/>
              </a:xfrm>
              <a:blipFill>
                <a:blip r:embed="rId2"/>
                <a:stretch>
                  <a:fillRect l="-1086" t="-2198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BC81CEE-F7B6-5045-894A-C4194EF65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003" y="2512974"/>
            <a:ext cx="6095073" cy="349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9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24DB-E609-D846-A56D-4396D7FB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296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Constitutive laws (Fourier or Fick)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50B88-862C-E449-82B3-DDDAB4DE1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422"/>
                <a:ext cx="10922540" cy="472754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FR" sz="2400" b="1" i="1" dirty="0">
                    <a:solidFill>
                      <a:srgbClr val="FF0000"/>
                    </a:solidFill>
                    <a:highlight>
                      <a:srgbClr val="C0C0C0"/>
                    </a:highlight>
                  </a:rPr>
                  <a:t>Fick’s law</a:t>
                </a:r>
                <a:r>
                  <a:rPr lang="en-FR" sz="2400" dirty="0"/>
                  <a:t>: </a:t>
                </a:r>
                <a:r>
                  <a:rPr lang="en-GB" sz="2400" dirty="0"/>
                  <a:t>linear relationship between </a:t>
                </a:r>
                <a:r>
                  <a:rPr lang="en-GB" sz="2400" i="1" dirty="0"/>
                  <a:t>the flux across a surface (q) </a:t>
                </a:r>
                <a:r>
                  <a:rPr lang="en-GB" sz="2400" dirty="0"/>
                  <a:t>and </a:t>
                </a:r>
                <a:r>
                  <a:rPr lang="en-GB" sz="2400" i="1" dirty="0"/>
                  <a:t>convection along velocity (V) +</a:t>
                </a:r>
                <a:r>
                  <a:rPr lang="en-GB" sz="2400" dirty="0"/>
                  <a:t> </a:t>
                </a:r>
                <a:r>
                  <a:rPr lang="en-GB" sz="2400" i="1" dirty="0"/>
                  <a:t>diffusion along the opposite of thermal gradient</a:t>
                </a:r>
                <a:r>
                  <a:rPr lang="en-GB" sz="2400" dirty="0"/>
                  <a:t>.</a:t>
                </a:r>
                <a:endParaRPr lang="en-FR" sz="2400" dirty="0"/>
              </a:p>
              <a:p>
                <a:endParaRPr lang="en-FR" sz="2400" dirty="0"/>
              </a:p>
              <a:p>
                <a:pPr marL="0" indent="0">
                  <a:buNone/>
                </a:pPr>
                <a:endParaRPr lang="en-FR" sz="2400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dirty="0"/>
                  <a:t>Physical quantities: convective speed </a:t>
                </a:r>
                <a:r>
                  <a:rPr lang="en-FR" sz="2400" i="1" dirty="0"/>
                  <a:t>V</a:t>
                </a:r>
                <a:r>
                  <a:rPr lang="en-FR" sz="2400" dirty="0"/>
                  <a:t> and thermal conductivity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FR" sz="2400" i="1" dirty="0"/>
                  <a:t>.</a:t>
                </a:r>
                <a:endParaRPr lang="en-FR" sz="2400" b="1" dirty="0"/>
              </a:p>
              <a:p>
                <a:pPr marL="0" indent="0" algn="ctr">
                  <a:buNone/>
                </a:pPr>
                <a:r>
                  <a:rPr lang="en-FR" sz="2400" dirty="0">
                    <a:highlight>
                      <a:srgbClr val="FFFF00"/>
                    </a:highlight>
                  </a:rPr>
                  <a:t>Additional relations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b="1" dirty="0"/>
                  <a:t>Initial conditions (IC)</a:t>
                </a:r>
                <a:r>
                  <a:rPr lang="en-FR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FR" sz="2400" b="1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b="1" dirty="0"/>
                  <a:t>Boundary conditions (BC)</a:t>
                </a:r>
                <a:r>
                  <a:rPr lang="en-FR" sz="2400" dirty="0"/>
                  <a:t>: </a:t>
                </a:r>
              </a:p>
              <a:p>
                <a:pPr lvl="1"/>
                <a:r>
                  <a:rPr lang="en-FR" i="1" dirty="0">
                    <a:highlight>
                      <a:srgbClr val="C0C0C0"/>
                    </a:highlight>
                  </a:rPr>
                  <a:t>Dirichlet</a:t>
                </a:r>
                <a:r>
                  <a:rPr lang="en-FR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FR" dirty="0"/>
                  <a:t> (</a:t>
                </a:r>
                <a:r>
                  <a:rPr lang="en-GB" dirty="0"/>
                  <a:t>thermostat = the temperature is maintained fixed</a:t>
                </a:r>
                <a:r>
                  <a:rPr lang="en-FR" dirty="0"/>
                  <a:t>)</a:t>
                </a:r>
              </a:p>
              <a:p>
                <a:pPr lvl="1"/>
                <a:r>
                  <a:rPr lang="en-FR" i="1" dirty="0">
                    <a:highlight>
                      <a:srgbClr val="C0C0C0"/>
                    </a:highlight>
                  </a:rPr>
                  <a:t>Neumann</a:t>
                </a:r>
                <a:r>
                  <a:rPr lang="en-FR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FR" dirty="0"/>
                  <a:t> (</a:t>
                </a:r>
                <a:r>
                  <a:rPr lang="en-GB" dirty="0"/>
                  <a:t>adiabatic</a:t>
                </a:r>
                <a:r>
                  <a:rPr lang="en-FR" dirty="0"/>
                  <a:t> = the heat flux is maintained constant)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50B88-862C-E449-82B3-DDDAB4DE1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422"/>
                <a:ext cx="10922540" cy="4727541"/>
              </a:xfrm>
              <a:blipFill>
                <a:blip r:embed="rId2"/>
                <a:stretch>
                  <a:fillRect l="-930" t="-160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DA2E45-022A-9D48-A0AD-2965D920E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43" y="2158218"/>
            <a:ext cx="6189629" cy="94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FF1C-5DA1-A14F-A11A-C1855239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015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Convection diffusion-model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87B0DB-9A80-8448-AC0B-8B841A46A8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5140"/>
                <a:ext cx="10515600" cy="4931823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FR" dirty="0"/>
                  <a:t>Mathematical model given by a </a:t>
                </a:r>
                <a:r>
                  <a:rPr lang="en-FR" i="1" dirty="0">
                    <a:highlight>
                      <a:srgbClr val="C0C0C0"/>
                    </a:highlight>
                  </a:rPr>
                  <a:t>partial differential equation</a:t>
                </a:r>
                <a:r>
                  <a:rPr lang="en-FR" dirty="0"/>
                  <a:t> (PDE)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i="1" dirty="0">
                    <a:highlight>
                      <a:srgbClr val="C0C0C0"/>
                    </a:highlight>
                  </a:rPr>
                  <a:t>Data</a:t>
                </a:r>
                <a:r>
                  <a:rPr lang="en-FR" dirty="0"/>
                  <a:t>: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FR" dirty="0"/>
                  <a:t>.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FR" i="1" dirty="0">
                    <a:highlight>
                      <a:srgbClr val="C0C0C0"/>
                    </a:highlight>
                  </a:rPr>
                  <a:t>Unknown function</a:t>
                </a:r>
                <a:r>
                  <a:rPr lang="en-FR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FR" b="1" dirty="0"/>
                  <a:t>Remark</a:t>
                </a:r>
                <a:r>
                  <a:rPr lang="en-FR" dirty="0"/>
                  <a:t>: we have used only physical laws to derive the model!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87B0DB-9A80-8448-AC0B-8B841A46A8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5140"/>
                <a:ext cx="10515600" cy="4931823"/>
              </a:xfrm>
              <a:blipFill>
                <a:blip r:embed="rId2"/>
                <a:stretch>
                  <a:fillRect l="-1206" t="-205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608FA9-2256-9044-807B-1D4F0ABDF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899" y="1670120"/>
            <a:ext cx="6973923" cy="241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40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0C79-5848-B047-BB8E-81C21C3D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b="1" dirty="0"/>
              <a:t>More mathematical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02E9-9147-6740-8D14-ABF1728B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396" y="1368426"/>
            <a:ext cx="10515600" cy="290635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dirty="0"/>
              <a:t>Balance between the convection term and the diffusion term measured by a dimensionless quantity: the </a:t>
            </a:r>
            <a:r>
              <a:rPr lang="en-GB" dirty="0" err="1"/>
              <a:t>Péclet</a:t>
            </a:r>
            <a:r>
              <a:rPr lang="en-GB" dirty="0"/>
              <a:t> number</a:t>
            </a:r>
          </a:p>
          <a:p>
            <a:pPr>
              <a:buFont typeface="Wingdings" pitchFamily="2" charset="2"/>
              <a:buChar char="Ø"/>
            </a:pPr>
            <a:endParaRPr lang="en-GB" dirty="0"/>
          </a:p>
          <a:p>
            <a:pPr>
              <a:buFont typeface="Wingdings" pitchFamily="2" charset="2"/>
              <a:buChar char="Ø"/>
            </a:pP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where L is a characteristic length (e.g. the diameter of the domain).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Further simplifications:</a:t>
            </a:r>
          </a:p>
          <a:p>
            <a:pPr>
              <a:buFont typeface="Wingdings" pitchFamily="2" charset="2"/>
              <a:buChar char="Ø"/>
            </a:pPr>
            <a:endParaRPr lang="en-GB" dirty="0"/>
          </a:p>
          <a:p>
            <a:pPr>
              <a:buFont typeface="Wingdings" pitchFamily="2" charset="2"/>
              <a:buChar char="Ø"/>
            </a:pPr>
            <a:endParaRPr lang="en-GB" dirty="0"/>
          </a:p>
          <a:p>
            <a:pPr>
              <a:buFont typeface="Wingdings" pitchFamily="2" charset="2"/>
              <a:buChar char="Ø"/>
            </a:pP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We end up with </a:t>
            </a:r>
            <a:r>
              <a:rPr lang="en-GB" dirty="0" err="1"/>
              <a:t>hree</a:t>
            </a:r>
            <a:r>
              <a:rPr lang="en-GB" dirty="0"/>
              <a:t> different models (heat, advection, advection-diffusion)!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3BF17-5C7F-F445-9605-D0039C5A0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42" y="2176024"/>
            <a:ext cx="2729284" cy="1215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E137D-8E9F-874B-B5EB-D104D511D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016" y="4217109"/>
            <a:ext cx="2592286" cy="1383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70CF6E-482C-294D-9189-C78823B32B98}"/>
              </a:ext>
            </a:extLst>
          </p:cNvPr>
          <p:cNvSpPr txBox="1"/>
          <p:nvPr/>
        </p:nvSpPr>
        <p:spPr>
          <a:xfrm>
            <a:off x="5428035" y="4400016"/>
            <a:ext cx="3482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</a:t>
            </a:r>
            <a:r>
              <a:rPr lang="en-FR" sz="2400" dirty="0"/>
              <a:t>eat equation</a:t>
            </a:r>
          </a:p>
          <a:p>
            <a:endParaRPr lang="en-FR" sz="2400" dirty="0"/>
          </a:p>
          <a:p>
            <a:r>
              <a:rPr lang="en-FR" sz="2400" dirty="0"/>
              <a:t>Advection equation</a:t>
            </a:r>
          </a:p>
        </p:txBody>
      </p:sp>
    </p:spTree>
    <p:extLst>
      <p:ext uri="{BB962C8B-B14F-4D97-AF65-F5344CB8AC3E}">
        <p14:creationId xmlns:p14="http://schemas.microsoft.com/office/powerpoint/2010/main" val="774298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81B7-97B1-F44E-80AC-8536055C1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3011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Simplified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07C76-CC1E-3B40-ADF2-EE3EA534F2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6230"/>
                <a:ext cx="10515600" cy="49707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FR" i="1" dirty="0">
                    <a:highlight>
                      <a:srgbClr val="C0C0C0"/>
                    </a:highlight>
                  </a:rPr>
                  <a:t>The heat equation</a:t>
                </a:r>
                <a:r>
                  <a:rPr lang="en-FR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FR" dirty="0"/>
                  <a:t>:</a:t>
                </a:r>
              </a:p>
              <a:p>
                <a:endParaRPr lang="en-FR" dirty="0"/>
              </a:p>
              <a:p>
                <a:endParaRPr lang="en-FR" dirty="0"/>
              </a:p>
              <a:p>
                <a:endParaRPr lang="en-FR" dirty="0"/>
              </a:p>
              <a:p>
                <a:endParaRPr lang="en-FR" dirty="0"/>
              </a:p>
              <a:p>
                <a:pPr marL="0" indent="0">
                  <a:buNone/>
                </a:pPr>
                <a:r>
                  <a:rPr lang="en-FR" i="1" dirty="0">
                    <a:highlight>
                      <a:srgbClr val="C0C0C0"/>
                    </a:highlight>
                  </a:rPr>
                  <a:t>The advection equation</a:t>
                </a:r>
                <a:r>
                  <a:rPr lang="en-FR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dirty="0"/>
                  <a:t>:</a:t>
                </a:r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07C76-CC1E-3B40-ADF2-EE3EA534F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6230"/>
                <a:ext cx="10515600" cy="4970733"/>
              </a:xfrm>
              <a:blipFill>
                <a:blip r:embed="rId2"/>
                <a:stretch>
                  <a:fillRect l="-1206" t="-229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AE4FD76-C565-FE48-BD66-A025A227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753" y="1660859"/>
            <a:ext cx="5237939" cy="2082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BA3C2-01EB-7642-B7BC-E5C8C6757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283" y="4197548"/>
            <a:ext cx="8104375" cy="21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58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2035-6950-6C48-822E-23F2A54D7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0559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Explicit solutions – 1d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09660-DBDF-774D-99F4-EE098D8954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0511"/>
                <a:ext cx="10515600" cy="4766452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FR" dirty="0"/>
                  <a:t>Simplified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FR" dirty="0"/>
                  <a:t> (no BC), source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i="1" dirty="0">
                    <a:highlight>
                      <a:srgbClr val="C0C0C0"/>
                    </a:highlight>
                  </a:rPr>
                  <a:t>Covection diffusion equation 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i="1" dirty="0">
                    <a:highlight>
                      <a:srgbClr val="C0C0C0"/>
                    </a:highlight>
                  </a:rPr>
                  <a:t>Heat equation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i="1" dirty="0">
                    <a:highlight>
                      <a:srgbClr val="C0C0C0"/>
                    </a:highlight>
                  </a:rPr>
                  <a:t>Advection equation</a:t>
                </a:r>
                <a:r>
                  <a:rPr lang="en-FR" dirty="0"/>
                  <a:t>:</a:t>
                </a:r>
              </a:p>
              <a:p>
                <a:endParaRPr lang="en-FR" dirty="0"/>
              </a:p>
              <a:p>
                <a:pPr marL="0" indent="0">
                  <a:buNone/>
                </a:pPr>
                <a:endParaRPr lang="en-FR" dirty="0"/>
              </a:p>
              <a:p>
                <a:endParaRPr lang="en-FR" dirty="0"/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09660-DBDF-774D-99F4-EE098D895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0511"/>
                <a:ext cx="10515600" cy="4766452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C901CB-578F-934A-950F-E100E18DA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798" y="2508679"/>
            <a:ext cx="6632843" cy="1071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3D88E-F037-0448-84E1-E9C6730C3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7019" y="3511635"/>
            <a:ext cx="6147371" cy="109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EC209-8106-4B42-B1C5-EE4ADA2B5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946" y="4795610"/>
            <a:ext cx="4086499" cy="103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59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6B50-A537-CB4D-9421-770C86B8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8109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Properties – convection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81189-C824-4C48-B5E8-390C293602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3234"/>
                <a:ext cx="10515600" cy="4863729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FR" b="1" dirty="0">
                    <a:highlight>
                      <a:srgbClr val="C0C0C0"/>
                    </a:highlight>
                  </a:rPr>
                  <a:t>Maximum principle</a:t>
                </a:r>
                <a:r>
                  <a:rPr lang="en-FR" dirty="0"/>
                  <a:t> verified by the solution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dirty="0"/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81189-C824-4C48-B5E8-390C293602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3234"/>
                <a:ext cx="10515600" cy="4863729"/>
              </a:xfrm>
              <a:blipFill>
                <a:blip r:embed="rId2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33199C8-F96F-7747-A75A-2FABC200F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153" y="2769208"/>
            <a:ext cx="5755693" cy="35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62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676E-7D00-D346-8578-DC28EC3C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R" sz="4000" b="1" dirty="0"/>
              <a:t>Mathematical modelling and numerical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C5D7-F99B-7142-BA6E-B80BBC04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5"/>
            <a:ext cx="10515600" cy="469190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FR" dirty="0"/>
              <a:t>Mathematical modelling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Mathematical and numerical analysis of models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Numerical simulation</a:t>
            </a:r>
          </a:p>
          <a:p>
            <a:pPr>
              <a:buFont typeface="Wingdings" pitchFamily="2" charset="2"/>
              <a:buChar char="Ø"/>
            </a:pPr>
            <a:endParaRPr lang="en-FR" dirty="0"/>
          </a:p>
          <a:p>
            <a:pPr>
              <a:buFont typeface="Wingdings" pitchFamily="2" charset="2"/>
              <a:buChar char="Ø"/>
            </a:pPr>
            <a:r>
              <a:rPr lang="en-FR" dirty="0"/>
              <a:t>Numerous fields of applications: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Engineering: mechanics, electromagnetism, geoseismics, robotics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Other fields of science: physics, biology, chemistry…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Numerous new problems arise each year (medicine, environment, climate etc…)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208280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F49-1EDE-A747-9DAE-2B478A43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5930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Properties – heat and convection-diffusion</a:t>
            </a:r>
            <a:endParaRPr lang="en-F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7F1CA-9C9D-0043-B55B-A10D4126E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1056"/>
                <a:ext cx="10515600" cy="4785907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FR" b="1" dirty="0">
                    <a:highlight>
                      <a:srgbClr val="C0C0C0"/>
                    </a:highlight>
                  </a:rPr>
                  <a:t>Maximum principle</a:t>
                </a:r>
                <a:r>
                  <a:rPr lang="en-FR" b="1" dirty="0"/>
                  <a:t> </a:t>
                </a:r>
                <a:r>
                  <a:rPr lang="en-FR" dirty="0"/>
                  <a:t>for the explicit solutions of the heat and convection-diffusion equations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FR" dirty="0"/>
                  <a:t>Solution = convolution between the initial condition and a Gaussian kernel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sz="2400" dirty="0"/>
              </a:p>
              <a:p>
                <a:pPr>
                  <a:buFont typeface="Wingdings" pitchFamily="2" charset="2"/>
                  <a:buChar char="Ø"/>
                </a:pPr>
                <a:endParaRPr lang="en-FR" sz="2400" dirty="0"/>
              </a:p>
              <a:p>
                <a:pPr>
                  <a:buFont typeface="Wingdings" pitchFamily="2" charset="2"/>
                  <a:buChar char="Ø"/>
                </a:pPr>
                <a:endParaRPr lang="en-FR" sz="2400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b="1" dirty="0">
                    <a:highlight>
                      <a:srgbClr val="C0C0C0"/>
                    </a:highlight>
                  </a:rPr>
                  <a:t>Infinite propagation speed</a:t>
                </a:r>
                <a:r>
                  <a:rPr lang="en-FR" dirty="0"/>
                  <a:t>: </a:t>
                </a:r>
              </a:p>
              <a:p>
                <a:pPr marL="0" indent="0" algn="ctr">
                  <a:buNone/>
                </a:pPr>
                <a:r>
                  <a:rPr lang="en-F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 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&gt; 0 ∀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7F1CA-9C9D-0043-B55B-A10D4126E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1056"/>
                <a:ext cx="10515600" cy="4785907"/>
              </a:xfrm>
              <a:blipFill>
                <a:blip r:embed="rId2"/>
                <a:stretch>
                  <a:fillRect l="-1086" t="-211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2EF6E4-2FFA-8548-9CB3-156F204F8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869" y="2824024"/>
            <a:ext cx="7175013" cy="14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66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7884-9235-2F43-B841-60CC6A01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b="1" dirty="0"/>
              <a:t>Solution of the convection-diffusion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7E8E-38E9-644C-A9BA-4162DB8FD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787"/>
            <a:ext cx="10515600" cy="464982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FR" dirty="0"/>
              <a:t>Convolution of the initial condition with a Gaussian kernel.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78236-52D5-E44A-AA4E-2E728BF63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95" y="2108921"/>
            <a:ext cx="6834045" cy="38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01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5482-52DD-2A49-B509-A1141348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b="1" dirty="0"/>
              <a:t>Analysis of the mathematical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68D74-AB36-F94F-A75D-D2D4F350F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66"/>
            <a:ext cx="10515600" cy="474699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FR" b="1" dirty="0">
                <a:highlight>
                  <a:srgbClr val="C0C0C0"/>
                </a:highlight>
              </a:rPr>
              <a:t>Maximum principle</a:t>
            </a:r>
            <a:r>
              <a:rPr lang="en-FR" dirty="0"/>
              <a:t> for the three models</a:t>
            </a:r>
          </a:p>
          <a:p>
            <a:pPr>
              <a:buFont typeface="Wingdings" pitchFamily="2" charset="2"/>
              <a:buChar char="Ø"/>
            </a:pPr>
            <a:endParaRPr lang="en-FR" dirty="0"/>
          </a:p>
          <a:p>
            <a:pPr>
              <a:buFont typeface="Wingdings" pitchFamily="2" charset="2"/>
              <a:buChar char="Ø"/>
            </a:pPr>
            <a:endParaRPr lang="en-FR" dirty="0"/>
          </a:p>
          <a:p>
            <a:pPr>
              <a:buFont typeface="Wingdings" pitchFamily="2" charset="2"/>
              <a:buChar char="Ø"/>
            </a:pPr>
            <a:endParaRPr lang="en-FR" dirty="0"/>
          </a:p>
          <a:p>
            <a:pPr>
              <a:buFont typeface="Wingdings" pitchFamily="2" charset="2"/>
              <a:buChar char="Ø"/>
            </a:pPr>
            <a:r>
              <a:rPr lang="en-FR" dirty="0"/>
              <a:t>(i)</a:t>
            </a:r>
            <a:r>
              <a:rPr lang="en-FR" b="1" dirty="0">
                <a:highlight>
                  <a:srgbClr val="C0C0C0"/>
                </a:highlight>
              </a:rPr>
              <a:t>Reversibility</a:t>
            </a:r>
            <a:r>
              <a:rPr lang="en-FR" dirty="0"/>
              <a:t>: the advection equation is “reversible” in time but heat and convection-diffusion are irreversible. </a:t>
            </a:r>
          </a:p>
          <a:p>
            <a:pPr>
              <a:buFont typeface="Wingdings" pitchFamily="2" charset="2"/>
              <a:buChar char="Ø"/>
            </a:pPr>
            <a:endParaRPr lang="en-FR" b="1" dirty="0">
              <a:highlight>
                <a:srgbClr val="C0C0C0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FR" b="1" dirty="0">
                <a:highlight>
                  <a:srgbClr val="C0C0C0"/>
                </a:highlight>
              </a:rPr>
              <a:t>Propagation speed</a:t>
            </a:r>
            <a:r>
              <a:rPr lang="en-FR" dirty="0"/>
              <a:t>: finite for the advection equation, infinite for the heat and convection-diffusion equation.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B7825-56B9-C040-875A-34094B6E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335" y="1979781"/>
            <a:ext cx="688221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8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7E4D-D6FC-324F-A982-52CD6D11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b="1" dirty="0"/>
              <a:t>A few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5761-EECE-A74D-83B9-39CA29689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151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FR" dirty="0"/>
              <a:t>The same equation (convection-diffusion or heat equation) can model very different phenomena: option pricing in finance, concentration of a pollutant, fluid flows, electrostatics, etc… 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There are a lot of models based on partial differential equations (PDE): linear elasticity, Navier-Stokes equations, Maxwell’s equations, etc..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PDEs can be classified according to their intrinsic and qualitative properties.</a:t>
            </a:r>
          </a:p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3106384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E129-EE1A-F74F-A076-91C1A177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b="1" dirty="0"/>
              <a:t>Well posed boundary value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99BEE-9956-1343-BEA2-F29B60370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400" dirty="0"/>
              <a:t> </a:t>
            </a:r>
            <a:r>
              <a:rPr lang="en-GB" sz="2400" i="1" dirty="0">
                <a:highlight>
                  <a:srgbClr val="C0C0C0"/>
                </a:highlight>
              </a:rPr>
              <a:t>Boundary value problem</a:t>
            </a:r>
            <a:r>
              <a:rPr lang="en-GB" sz="2400" dirty="0"/>
              <a:t> = PDE with boundary conditions on the entire domain boundary.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/>
              <a:t> </a:t>
            </a:r>
            <a:r>
              <a:rPr lang="en-GB" sz="2400" i="1" dirty="0">
                <a:highlight>
                  <a:srgbClr val="C0C0C0"/>
                </a:highlight>
              </a:rPr>
              <a:t>Cauchy problem</a:t>
            </a:r>
            <a:r>
              <a:rPr lang="en-GB" sz="2400" dirty="0"/>
              <a:t> = PDE where, for the time variable t, the “boundary” conditions are initial (and not final) conditions.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/>
              <a:t>We say that the problem A(u) = f </a:t>
            </a:r>
            <a:r>
              <a:rPr lang="en-GB" sz="2400" i="1" dirty="0">
                <a:highlight>
                  <a:srgbClr val="C0C0C0"/>
                </a:highlight>
              </a:rPr>
              <a:t>is well posed in the sense of Hadamard</a:t>
            </a:r>
            <a:r>
              <a:rPr lang="en-GB" sz="2400" i="1" dirty="0"/>
              <a:t> </a:t>
            </a:r>
            <a:r>
              <a:rPr lang="en-GB" sz="2400" dirty="0"/>
              <a:t>if for any given f it admits a unique solution u, and if this solution u continuously depends on the given f. 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/>
              <a:t> Necessary condition to do numerical computations!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/>
              <a:t> Small variations in f (measurement or rounding errors) should only lead to small variations in u.</a:t>
            </a:r>
            <a:endParaRPr lang="en-FR" sz="2400" dirty="0"/>
          </a:p>
        </p:txBody>
      </p:sp>
    </p:spTree>
    <p:extLst>
      <p:ext uri="{BB962C8B-B14F-4D97-AF65-F5344CB8AC3E}">
        <p14:creationId xmlns:p14="http://schemas.microsoft.com/office/powerpoint/2010/main" val="162204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CCBA-9844-5A41-82E7-6F68C507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b="1" dirty="0"/>
              <a:t>Electromagnetic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0DD9-49FE-C14B-BD5F-61C073C05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Mobile phones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7111B-1E96-EF4B-809F-F1C596C1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601" y="269627"/>
            <a:ext cx="4468263" cy="5782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2A634-2BB0-FA4E-A823-B5F25A7A8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69" y="2310588"/>
            <a:ext cx="4468263" cy="374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9071-00DC-5E44-9092-1A18D706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266"/>
          </a:xfrm>
        </p:spPr>
        <p:txBody>
          <a:bodyPr/>
          <a:lstStyle/>
          <a:p>
            <a:pPr algn="ctr"/>
            <a:r>
              <a:rPr lang="en-FR" b="1" dirty="0"/>
              <a:t>Medical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DAD5D-27E3-1540-93EF-25EFD9051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391"/>
            <a:ext cx="10515600" cy="4893572"/>
          </a:xfrm>
        </p:spPr>
        <p:txBody>
          <a:bodyPr/>
          <a:lstStyle/>
          <a:p>
            <a:r>
              <a:rPr lang="en-FR" dirty="0"/>
              <a:t>Reconstruct electrical properties of the 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6A820-2224-9048-BAAE-E4B78C216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90" y="1999046"/>
            <a:ext cx="3981153" cy="3682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037A-2D25-B949-A15C-DACA70868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243" y="2110902"/>
            <a:ext cx="4860457" cy="35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6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9E57-DEFF-CD45-848F-7DE06544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5735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Seismic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0B929-445A-0742-8342-CD0C03AE9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92" y="908268"/>
            <a:ext cx="11194208" cy="5268695"/>
          </a:xfrm>
        </p:spPr>
        <p:txBody>
          <a:bodyPr/>
          <a:lstStyle/>
          <a:p>
            <a:endParaRPr lang="en-FR" dirty="0"/>
          </a:p>
          <a:p>
            <a:endParaRPr lang="en-FR" dirty="0"/>
          </a:p>
          <a:p>
            <a:r>
              <a:rPr lang="en-FR" dirty="0"/>
              <a:t>Reconstruct subsurface properties</a:t>
            </a:r>
          </a:p>
          <a:p>
            <a:pPr marL="0" indent="0">
              <a:buNone/>
            </a:pPr>
            <a:r>
              <a:rPr lang="en-GB" dirty="0"/>
              <a:t>f</a:t>
            </a:r>
            <a:r>
              <a:rPr lang="en-FR" dirty="0"/>
              <a:t>rom measures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A7D40-5B6A-FF4C-8A86-C766C0CE5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40860"/>
            <a:ext cx="4536446" cy="2753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751C4-7F8A-0449-B417-4ED96345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54" y="3851676"/>
            <a:ext cx="7606323" cy="221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3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6087-B164-564C-BAC0-593A89E5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b="1" dirty="0"/>
              <a:t>Computational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D76B-529D-A44E-90A1-469D262E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877"/>
            <a:ext cx="10515600" cy="4708086"/>
          </a:xfrm>
        </p:spPr>
        <p:txBody>
          <a:bodyPr/>
          <a:lstStyle/>
          <a:p>
            <a:endParaRPr lang="en-FR" dirty="0"/>
          </a:p>
          <a:p>
            <a:endParaRPr lang="en-FR" dirty="0"/>
          </a:p>
          <a:p>
            <a:r>
              <a:rPr lang="en-FR" dirty="0"/>
              <a:t>A tire is a complex material</a:t>
            </a:r>
          </a:p>
          <a:p>
            <a:pPr marL="0" indent="0">
              <a:buNone/>
            </a:pPr>
            <a:r>
              <a:rPr lang="en-FR" dirty="0"/>
              <a:t>with a multiscale structure.</a:t>
            </a:r>
          </a:p>
          <a:p>
            <a:r>
              <a:rPr lang="en-FR" dirty="0"/>
              <a:t>Mathematical model: non-linear</a:t>
            </a:r>
          </a:p>
          <a:p>
            <a:pPr marL="0" indent="0">
              <a:buNone/>
            </a:pPr>
            <a:r>
              <a:rPr lang="en-FR" dirty="0"/>
              <a:t>elasticity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16CDD-D681-774E-8F6E-7F45483C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164" y="1981420"/>
            <a:ext cx="37211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78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6290-5AE5-E446-8D54-2A366729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b="1" dirty="0"/>
              <a:t>Developpement of Applied Maths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5D38-2AD3-CF41-B91C-1D1F2CD1D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063"/>
            <a:ext cx="10515600" cy="4905915"/>
          </a:xfrm>
        </p:spPr>
        <p:txBody>
          <a:bodyPr/>
          <a:lstStyle/>
          <a:p>
            <a:r>
              <a:rPr lang="en-FR" dirty="0"/>
              <a:t>Their development explose because of powerful computers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EC10A-4928-4342-B5FD-D167D83C6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83" y="1945479"/>
            <a:ext cx="8835460" cy="396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9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5AFE-1A1C-3B46-9735-DB8CBEB5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000"/>
          </a:xfrm>
        </p:spPr>
        <p:txBody>
          <a:bodyPr/>
          <a:lstStyle/>
          <a:p>
            <a:pPr algn="ctr"/>
            <a:r>
              <a:rPr lang="en-FR" b="1" dirty="0"/>
              <a:t>Moore’s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C5F3D-90D3-0547-9612-D2CF6A5BE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126"/>
            <a:ext cx="10515600" cy="5111837"/>
          </a:xfrm>
        </p:spPr>
        <p:txBody>
          <a:bodyPr/>
          <a:lstStyle/>
          <a:p>
            <a:pPr marL="0" indent="0">
              <a:buNone/>
            </a:pPr>
            <a:r>
              <a:rPr lang="en-FR" dirty="0"/>
              <a:t>Exponential growth of computer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11EA3-E0E3-2D43-80D7-5CA59BA0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7416"/>
            <a:ext cx="9662327" cy="461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1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D89D-F8E4-6446-8B89-1FA1CE35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/>
          <a:lstStyle/>
          <a:p>
            <a:pPr algn="ctr"/>
            <a:r>
              <a:rPr lang="en-FR" b="1" dirty="0"/>
              <a:t>Objectives of the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47EC-D922-C54E-9FDA-3DAF161F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432"/>
            <a:ext cx="10515600" cy="484053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endParaRPr lang="en-GB" dirty="0"/>
          </a:p>
          <a:p>
            <a:pPr>
              <a:buFont typeface="Wingdings" pitchFamily="2" charset="2"/>
              <a:buChar char="Ø"/>
            </a:pPr>
            <a:r>
              <a:rPr lang="en-GB" dirty="0"/>
              <a:t>Acquire the (first) mathematical and numerical tools to carry out, understand and interpret numerical simulations</a:t>
            </a:r>
          </a:p>
          <a:p>
            <a:pPr marL="0" indent="0">
              <a:buNone/>
            </a:pPr>
            <a:r>
              <a:rPr lang="en-GB" dirty="0"/>
              <a:t>Purpose: 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Weather prediction, environment, safety ...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Design and optimization.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Experimentation: validation of a model, verification of a theory ... 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Mathematics has become an experimental science!</a:t>
            </a:r>
            <a:endParaRPr lang="en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594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994</Words>
  <Application>Microsoft Macintosh PowerPoint</Application>
  <PresentationFormat>Widescreen</PresentationFormat>
  <Paragraphs>147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Wingdings</vt:lpstr>
      <vt:lpstr>Office Theme</vt:lpstr>
      <vt:lpstr>Numerical approximation for PDEs</vt:lpstr>
      <vt:lpstr>Mathematical modelling and numerical simulation</vt:lpstr>
      <vt:lpstr>Electromagnetic waves</vt:lpstr>
      <vt:lpstr>Medical imaging</vt:lpstr>
      <vt:lpstr>Seismic imaging</vt:lpstr>
      <vt:lpstr>Computational mechanics</vt:lpstr>
      <vt:lpstr>Developpement of Applied Maths</vt:lpstr>
      <vt:lpstr>Moore’s law</vt:lpstr>
      <vt:lpstr>Objectives of the lecture</vt:lpstr>
      <vt:lpstr>Outline of today’s lecture</vt:lpstr>
      <vt:lpstr>Example of modelling: convection-diffusion</vt:lpstr>
      <vt:lpstr>Application of physical laws</vt:lpstr>
      <vt:lpstr>Computational domain and unit normal</vt:lpstr>
      <vt:lpstr>Constitutive laws (Fourier or Fick)</vt:lpstr>
      <vt:lpstr>Convection diffusion-model</vt:lpstr>
      <vt:lpstr>More mathematical modelling</vt:lpstr>
      <vt:lpstr>Simplified models</vt:lpstr>
      <vt:lpstr>Explicit solutions – 1d case</vt:lpstr>
      <vt:lpstr>Properties – convection equation</vt:lpstr>
      <vt:lpstr>Properties – heat and convection-diffusion</vt:lpstr>
      <vt:lpstr>Solution of the convection-diffusion equation</vt:lpstr>
      <vt:lpstr>Analysis of the mathematical models</vt:lpstr>
      <vt:lpstr>A few remarks</vt:lpstr>
      <vt:lpstr>Well posed boundary value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approximation for PDEs</dc:title>
  <dc:creator>Victorita Dolean Maini</dc:creator>
  <cp:lastModifiedBy>Microsoft Office User</cp:lastModifiedBy>
  <cp:revision>129</cp:revision>
  <dcterms:created xsi:type="dcterms:W3CDTF">2020-09-16T08:01:02Z</dcterms:created>
  <dcterms:modified xsi:type="dcterms:W3CDTF">2020-09-18T12:33:43Z</dcterms:modified>
</cp:coreProperties>
</file>